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3" r:id="rId7"/>
    <p:sldId id="278" r:id="rId8"/>
    <p:sldId id="264" r:id="rId9"/>
    <p:sldId id="266" r:id="rId10"/>
    <p:sldId id="269" r:id="rId11"/>
    <p:sldId id="272" r:id="rId12"/>
    <p:sldId id="273" r:id="rId13"/>
    <p:sldId id="274" r:id="rId14"/>
    <p:sldId id="282" r:id="rId15"/>
    <p:sldId id="275" r:id="rId16"/>
    <p:sldId id="276" r:id="rId17"/>
    <p:sldId id="279" r:id="rId18"/>
    <p:sldId id="280" r:id="rId19"/>
    <p:sldId id="283" r:id="rId20"/>
    <p:sldId id="284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 snapToGrid="0" snapToObjects="1">
      <p:cViewPr varScale="1">
        <p:scale>
          <a:sx n="45" d="100"/>
          <a:sy n="45" d="100"/>
        </p:scale>
        <p:origin x="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6609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700">
                <a:latin typeface="Calibri"/>
                <a:ea typeface="Calibri"/>
                <a:cs typeface="Calibri"/>
                <a:sym typeface="Calibri"/>
              </a:defRPr>
            </a:pPr>
            <a:r>
              <a:t>BoozyAnalytics</a:t>
            </a:r>
          </a:p>
          <a:p>
            <a:pPr>
              <a:defRPr sz="4300" i="1">
                <a:latin typeface="Calibri"/>
                <a:ea typeface="Calibri"/>
                <a:cs typeface="Calibri"/>
                <a:sym typeface="Calibri"/>
              </a:defRPr>
            </a:pPr>
            <a:r>
              <a:t>A Real-Time Mobile Survey of Alcohol Use and Sexual Consent in Social Research Participants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778000" y="7889512"/>
            <a:ext cx="20828000" cy="15875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Samiksha Mailarpwar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Alex Lambrecht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8173858" y="1397000"/>
            <a:ext cx="8036284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Platform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sz="half" idx="1"/>
          </p:nvPr>
        </p:nvSpPr>
        <p:spPr>
          <a:xfrm>
            <a:off x="1790700" y="3149600"/>
            <a:ext cx="11134843" cy="92964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BoozyMeter: Android (mobile)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AngularJS, HTML, CSS (web)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Database: Google’s Firebase</a:t>
            </a:r>
          </a:p>
        </p:txBody>
      </p:sp>
      <p:pic>
        <p:nvPicPr>
          <p:cNvPr id="172" name="angular-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2771" y="5015236"/>
            <a:ext cx="8036284" cy="5565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Technical Challenges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1689100" y="1046321"/>
            <a:ext cx="21005801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Challenge 1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2393264" y="3149599"/>
            <a:ext cx="19597472" cy="92964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BoozyMeter first, BoozyAnalytics later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Challenge: Forced to make SW choices made for BoozyMeter work for BoozyAnalytics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Ideal for this project: side by side development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689100" y="1046321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Challenge 2: 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xfrm>
            <a:off x="3278756" y="2696433"/>
            <a:ext cx="15960763" cy="92964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Steep learning curve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Angular-Fire requires specific structure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Challenge: no time to plan/research due to time crunch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1689100" y="4319587"/>
            <a:ext cx="12903886" cy="664527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Extend to iOS and wearable technology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More analysis on data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Make more experimental groups</a:t>
            </a:r>
            <a:endParaRPr dirty="0"/>
          </a:p>
        </p:txBody>
      </p:sp>
      <p:sp>
        <p:nvSpPr>
          <p:cNvPr id="5" name="Shape 182"/>
          <p:cNvSpPr>
            <a:spLocks noGrp="1"/>
          </p:cNvSpPr>
          <p:nvPr>
            <p:ph type="title"/>
          </p:nvPr>
        </p:nvSpPr>
        <p:spPr>
          <a:xfrm>
            <a:off x="1689100" y="1343025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Further Development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636" y="4572000"/>
            <a:ext cx="9217166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485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1651"/>
            <a:ext cx="21688425" cy="136943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75" y="0"/>
            <a:ext cx="219456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12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838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" name="Group 4"/>
          <p:cNvGrpSpPr/>
          <p:nvPr/>
        </p:nvGrpSpPr>
        <p:grpSpPr>
          <a:xfrm>
            <a:off x="4997449" y="0"/>
            <a:ext cx="14248796" cy="13715999"/>
            <a:chOff x="2339973" y="1"/>
            <a:chExt cx="15433677" cy="148565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73" y="1"/>
              <a:ext cx="15433677" cy="90506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73" y="9050689"/>
              <a:ext cx="15433677" cy="5805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228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-3788250" y="5715000"/>
            <a:ext cx="21005801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AGENDA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12316130" y="1465066"/>
            <a:ext cx="12423652" cy="10785867"/>
          </a:xfrm>
          <a:prstGeom prst="rect">
            <a:avLst/>
          </a:prstGeom>
        </p:spPr>
        <p:txBody>
          <a:bodyPr/>
          <a:lstStyle/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Background and Motivation</a:t>
            </a:r>
          </a:p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Timeline</a:t>
            </a:r>
          </a:p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BoozyMeter </a:t>
            </a:r>
          </a:p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BoozyAnalytics Details</a:t>
            </a:r>
          </a:p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Demo</a:t>
            </a:r>
          </a:p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Technical Architecture</a:t>
            </a:r>
          </a:p>
          <a:p>
            <a:pPr marL="1828800" lvl="1" indent="-914400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Technical Challenges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1098550"/>
            <a:ext cx="127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5981700" y="0"/>
            <a:ext cx="11534775" cy="13789010"/>
            <a:chOff x="3609975" y="0"/>
            <a:chExt cx="16116300" cy="192659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975" y="0"/>
              <a:ext cx="16065500" cy="9753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975" y="9753600"/>
              <a:ext cx="16116300" cy="951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215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7801785" y="5715000"/>
            <a:ext cx="21005801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Background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half" idx="1"/>
          </p:nvPr>
        </p:nvSpPr>
        <p:spPr>
          <a:xfrm>
            <a:off x="1850187" y="2209800"/>
            <a:ext cx="12862674" cy="92964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Dr. Enbal Shacham (School of Public Health and Social Justice)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Real-time collection of alcohol use and sexual consent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Data Analysis of Reported Data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Mobile App Survey (Android) - Capstone I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Web-Facing Portal for Researcher - Capstone II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-3982464" y="5715000"/>
            <a:ext cx="21005801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Motivation?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1992440" y="2209800"/>
            <a:ext cx="10708018" cy="9296400"/>
          </a:xfrm>
          <a:prstGeom prst="rect">
            <a:avLst/>
          </a:prstGeom>
        </p:spPr>
        <p:txBody>
          <a:bodyPr/>
          <a:lstStyle/>
          <a:p>
            <a:pPr marL="1219200" lvl="1" indent="-609600" defTabSz="792479">
              <a:spcBef>
                <a:spcPts val="5600"/>
              </a:spcBef>
              <a:defRPr sz="4992">
                <a:latin typeface="Calibri"/>
                <a:ea typeface="Calibri"/>
                <a:cs typeface="Calibri"/>
                <a:sym typeface="Calibri"/>
              </a:defRPr>
            </a:pPr>
            <a:r>
              <a:t>Addresses a Public Health issue</a:t>
            </a:r>
          </a:p>
          <a:p>
            <a:pPr marL="1219200" lvl="1" indent="-609600" defTabSz="792479">
              <a:spcBef>
                <a:spcPts val="5600"/>
              </a:spcBef>
              <a:defRPr sz="4992">
                <a:latin typeface="Calibri"/>
                <a:ea typeface="Calibri"/>
                <a:cs typeface="Calibri"/>
                <a:sym typeface="Calibri"/>
              </a:defRPr>
            </a:pPr>
            <a:r>
              <a:t>Current research relies on old surveying methods</a:t>
            </a:r>
          </a:p>
          <a:p>
            <a:pPr marL="1828800" lvl="2" indent="-609600" defTabSz="792479">
              <a:spcBef>
                <a:spcPts val="5600"/>
              </a:spcBef>
              <a:defRPr sz="4992">
                <a:latin typeface="Calibri"/>
                <a:ea typeface="Calibri"/>
                <a:cs typeface="Calibri"/>
                <a:sym typeface="Calibri"/>
              </a:defRPr>
            </a:pPr>
            <a:r>
              <a:t>Participants respond days after drinking episodes</a:t>
            </a:r>
          </a:p>
          <a:p>
            <a:pPr marL="1828800" lvl="2" indent="-609600" defTabSz="792479">
              <a:spcBef>
                <a:spcPts val="5600"/>
              </a:spcBef>
              <a:defRPr sz="4992">
                <a:latin typeface="Calibri"/>
                <a:ea typeface="Calibri"/>
                <a:cs typeface="Calibri"/>
                <a:sym typeface="Calibri"/>
              </a:defRPr>
            </a:pPr>
            <a:r>
              <a:t>Inaccurate data surveying </a:t>
            </a:r>
          </a:p>
          <a:p>
            <a:pPr marL="1219200" lvl="1" indent="-609600" defTabSz="792479">
              <a:spcBef>
                <a:spcPts val="5600"/>
              </a:spcBef>
              <a:defRPr sz="4992">
                <a:latin typeface="Calibri"/>
                <a:ea typeface="Calibri"/>
                <a:cs typeface="Calibri"/>
                <a:sym typeface="Calibri"/>
              </a:defRPr>
            </a:pPr>
            <a:r>
              <a:t>Goal: report behavioral data in realtime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Timeline</a:t>
            </a:r>
          </a:p>
        </p:txBody>
      </p:sp>
      <p:sp>
        <p:nvSpPr>
          <p:cNvPr id="135" name="Shape 135"/>
          <p:cNvSpPr/>
          <p:nvPr/>
        </p:nvSpPr>
        <p:spPr>
          <a:xfrm>
            <a:off x="1454928" y="7531099"/>
            <a:ext cx="21005801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flipV="1">
            <a:off x="4394296" y="7111351"/>
            <a:ext cx="1" cy="839498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flipV="1">
            <a:off x="9436651" y="7111351"/>
            <a:ext cx="1" cy="839498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flipV="1">
            <a:off x="14479006" y="7111351"/>
            <a:ext cx="1" cy="839498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flipV="1">
            <a:off x="19521361" y="7111351"/>
            <a:ext cx="1" cy="839498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3129158" y="8017864"/>
            <a:ext cx="5113989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b="1" dirty="0"/>
              <a:t>Deliverable 1: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Location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Communication with cloud/server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Time Stamp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UI Sketches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rgbClr val="FFFF00"/>
                </a:solidFill>
              </a:rPr>
              <a:t>June 30</a:t>
            </a:r>
          </a:p>
        </p:txBody>
      </p:sp>
      <p:sp>
        <p:nvSpPr>
          <p:cNvPr id="141" name="Shape 141"/>
          <p:cNvSpPr/>
          <p:nvPr/>
        </p:nvSpPr>
        <p:spPr>
          <a:xfrm>
            <a:off x="7966065" y="4009035"/>
            <a:ext cx="5113990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b="1" dirty="0"/>
              <a:t>Deliverable 2: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Functioning App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app used for data gathering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rgbClr val="FFFF00"/>
                </a:solidFill>
              </a:rPr>
              <a:t>August 9</a:t>
            </a:r>
          </a:p>
        </p:txBody>
      </p:sp>
      <p:sp>
        <p:nvSpPr>
          <p:cNvPr id="142" name="Shape 142"/>
          <p:cNvSpPr/>
          <p:nvPr/>
        </p:nvSpPr>
        <p:spPr>
          <a:xfrm>
            <a:off x="13163069" y="8017864"/>
            <a:ext cx="511399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b="1" dirty="0"/>
              <a:t>Deliverable 3: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User-facing layout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web element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App Updates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Excel alpha version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rgbClr val="FFFF00"/>
                </a:solidFill>
              </a:rPr>
              <a:t>March 2</a:t>
            </a:r>
          </a:p>
        </p:txBody>
      </p:sp>
      <p:sp>
        <p:nvSpPr>
          <p:cNvPr id="143" name="Shape 143"/>
          <p:cNvSpPr/>
          <p:nvPr/>
        </p:nvSpPr>
        <p:spPr>
          <a:xfrm>
            <a:off x="17815101" y="3675831"/>
            <a:ext cx="5113990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b="1" dirty="0"/>
              <a:t>Deliverable 4: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Additional app features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Finished Web portal</a:t>
            </a:r>
            <a:endParaRPr dirty="0"/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Pilot App</a:t>
            </a:r>
          </a:p>
          <a:p>
            <a:pPr marL="610576" indent="-610576" algn="l">
              <a:buSzPct val="75000"/>
              <a:buChar char="-"/>
              <a:defRPr sz="35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rgbClr val="FFFF00"/>
                </a:solidFill>
              </a:rPr>
              <a:t>May </a:t>
            </a:r>
            <a:r>
              <a:rPr lang="en-US" dirty="0">
                <a:solidFill>
                  <a:srgbClr val="FFFF00"/>
                </a:solidFill>
              </a:rPr>
              <a:t>8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866901" y="4375469"/>
            <a:ext cx="1270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-3353488" y="6845557"/>
            <a:ext cx="1270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1885950" y="1295400"/>
            <a:ext cx="20699199" cy="11811514"/>
            <a:chOff x="2228850" y="1095375"/>
            <a:chExt cx="20699199" cy="118115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850" y="1108075"/>
              <a:ext cx="3098800" cy="5461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687" y="1108075"/>
              <a:ext cx="3098800" cy="5448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1000" y="1095375"/>
              <a:ext cx="3098800" cy="5461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600" y="1108075"/>
              <a:ext cx="3111500" cy="5461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1613" y="7420489"/>
              <a:ext cx="3111500" cy="5105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487" y="7420489"/>
              <a:ext cx="3073400" cy="5461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863" y="7420489"/>
              <a:ext cx="3136900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549" y="1095375"/>
              <a:ext cx="3111500" cy="5461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3357225" y="456686"/>
            <a:ext cx="68897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*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3399" y="6845557"/>
            <a:ext cx="68897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*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9012" y="6845557"/>
            <a:ext cx="68897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*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672825" y="6845557"/>
            <a:ext cx="68897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*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1689100" y="552471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err="1" smtClean="0"/>
              <a:t>BoozyMeter</a:t>
            </a:r>
            <a:r>
              <a:rPr lang="en-US" dirty="0" smtClean="0"/>
              <a:t> Updates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xfrm>
            <a:off x="1222055" y="3848164"/>
            <a:ext cx="10969945" cy="828670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Control vs. Experimental Groups</a:t>
            </a:r>
          </a:p>
          <a:p>
            <a:pPr lvl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During an episode, experimental sees:</a:t>
            </a:r>
          </a:p>
          <a:p>
            <a:pPr marL="1955800" lvl="2" indent="-685800" hangingPunct="0">
              <a:spcBef>
                <a:spcPts val="0"/>
              </a:spcBef>
              <a:buSzTx/>
              <a:buFontTx/>
              <a:buChar char="-"/>
            </a:pP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# of Drinks Consumed</a:t>
            </a:r>
          </a:p>
          <a:p>
            <a:pPr marL="1955800" lvl="2" indent="-685800" hangingPunct="0">
              <a:spcBef>
                <a:spcPts val="0"/>
              </a:spcBef>
              <a:buSzTx/>
              <a:buFontTx/>
              <a:buChar char="-"/>
            </a:pP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Calories Consumed</a:t>
            </a:r>
          </a:p>
          <a:p>
            <a:pPr marL="1955800" lvl="2" indent="-685800" hangingPunct="0">
              <a:spcBef>
                <a:spcPts val="0"/>
              </a:spcBef>
              <a:buSzTx/>
              <a:buFontTx/>
              <a:buChar char="-"/>
            </a:pP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Money Spent</a:t>
            </a:r>
          </a:p>
          <a:p>
            <a:pPr lvl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Next morning, experimental sees report of previous night</a:t>
            </a:r>
          </a:p>
          <a:p>
            <a:pPr lvl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8" name="Shape 146"/>
          <p:cNvSpPr txBox="1">
            <a:spLocks/>
          </p:cNvSpPr>
          <p:nvPr/>
        </p:nvSpPr>
        <p:spPr>
          <a:xfrm>
            <a:off x="12192000" y="4905439"/>
            <a:ext cx="10969945" cy="617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6 pilot users</a:t>
            </a:r>
          </a:p>
          <a:p>
            <a:pPr lvl="1" hangingPunct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Brought forth bugs and UI issues</a:t>
            </a:r>
          </a:p>
          <a:p>
            <a:pPr lvl="1" hangingPunct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Made those fixes</a:t>
            </a:r>
          </a:p>
          <a:p>
            <a:pPr hangingPunct="1">
              <a:buSzTx/>
              <a:buFontTx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Version control for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6875822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1689100" y="721219"/>
            <a:ext cx="21005800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Basic Features of BoozyAnalytics</a:t>
            </a:r>
          </a:p>
        </p:txBody>
      </p:sp>
      <p:sp>
        <p:nvSpPr>
          <p:cNvPr id="155" name="Shape 155"/>
          <p:cNvSpPr/>
          <p:nvPr/>
        </p:nvSpPr>
        <p:spPr>
          <a:xfrm>
            <a:off x="717550" y="4753253"/>
            <a:ext cx="12363106" cy="6050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597914" lvl="1" indent="-857250" algn="l" defTabSz="668655">
              <a:spcBef>
                <a:spcPts val="4700"/>
              </a:spcBef>
              <a:buSzPct val="100000"/>
              <a:buFont typeface="Arial" charset="0"/>
              <a:buChar char="•"/>
              <a:defRPr sz="4212">
                <a:latin typeface="Calibri"/>
                <a:ea typeface="Calibri"/>
                <a:cs typeface="Calibri"/>
                <a:sym typeface="Calibri"/>
              </a:defRPr>
            </a:pPr>
            <a:r>
              <a:rPr sz="6000" dirty="0" smtClean="0"/>
              <a:t>Admin </a:t>
            </a:r>
            <a:r>
              <a:rPr sz="6000" dirty="0"/>
              <a:t>portal for BoozyMeter</a:t>
            </a:r>
          </a:p>
          <a:p>
            <a:pPr marL="1597914" lvl="1" indent="-857250" algn="l" defTabSz="668655">
              <a:spcBef>
                <a:spcPts val="4700"/>
              </a:spcBef>
              <a:buSzPct val="100000"/>
              <a:buFont typeface="Arial" charset="0"/>
              <a:buChar char="•"/>
              <a:defRPr sz="4212">
                <a:latin typeface="Calibri"/>
                <a:ea typeface="Calibri"/>
                <a:cs typeface="Calibri"/>
                <a:sym typeface="Calibri"/>
              </a:defRPr>
            </a:pPr>
            <a:r>
              <a:rPr sz="6000" dirty="0"/>
              <a:t>User management capabilities (add/delete)</a:t>
            </a:r>
          </a:p>
          <a:p>
            <a:pPr marL="1597914" lvl="1" indent="-857250" algn="l" defTabSz="668655">
              <a:spcBef>
                <a:spcPts val="4700"/>
              </a:spcBef>
              <a:buSzPct val="100000"/>
              <a:buFont typeface="Arial" charset="0"/>
              <a:buChar char="•"/>
              <a:defRPr sz="4212">
                <a:latin typeface="Calibri"/>
                <a:ea typeface="Calibri"/>
                <a:cs typeface="Calibri"/>
                <a:sym typeface="Calibri"/>
              </a:defRPr>
            </a:pPr>
            <a:r>
              <a:rPr sz="6000" dirty="0"/>
              <a:t>Control/Experimental Group </a:t>
            </a:r>
            <a:r>
              <a:rPr sz="6000" dirty="0" smtClean="0"/>
              <a:t>Management</a:t>
            </a:r>
            <a:endParaRPr sz="6000" dirty="0"/>
          </a:p>
        </p:txBody>
      </p:sp>
      <p:sp>
        <p:nvSpPr>
          <p:cNvPr id="2" name="Rectangle 1"/>
          <p:cNvSpPr/>
          <p:nvPr/>
        </p:nvSpPr>
        <p:spPr>
          <a:xfrm>
            <a:off x="12696825" y="5282851"/>
            <a:ext cx="12192000" cy="4991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81327" lvl="1" indent="-740663" algn="l" defTabSz="668655">
              <a:spcBef>
                <a:spcPts val="4700"/>
              </a:spcBef>
              <a:buSzPct val="100000"/>
              <a:buFont typeface="Arial" charset="0"/>
              <a:buChar char="•"/>
              <a:defRPr sz="4212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6000" dirty="0"/>
              <a:t>Exporting Data</a:t>
            </a:r>
          </a:p>
          <a:p>
            <a:pPr marL="1481327" lvl="1" indent="-740663" algn="l" defTabSz="668655">
              <a:spcBef>
                <a:spcPts val="4700"/>
              </a:spcBef>
              <a:buSzPct val="100000"/>
              <a:buFont typeface="Arial" charset="0"/>
              <a:buChar char="•"/>
              <a:defRPr sz="4212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6000" dirty="0"/>
              <a:t>Live Dashboard</a:t>
            </a:r>
          </a:p>
          <a:p>
            <a:pPr marL="1481327" lvl="1" indent="-740663" algn="l" defTabSz="668655">
              <a:spcBef>
                <a:spcPts val="4700"/>
              </a:spcBef>
              <a:buSzPct val="100000"/>
              <a:buFont typeface="Arial" charset="0"/>
              <a:buChar char="•"/>
              <a:defRPr sz="4212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6000" dirty="0"/>
              <a:t>Individual Participant Activity Analysis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ctrTitle"/>
          </p:nvPr>
        </p:nvSpPr>
        <p:spPr>
          <a:xfrm>
            <a:off x="1777999" y="5925577"/>
            <a:ext cx="20828001" cy="1864846"/>
          </a:xfrm>
          <a:prstGeom prst="rect">
            <a:avLst/>
          </a:prstGeom>
        </p:spPr>
        <p:txBody>
          <a:bodyPr/>
          <a:lstStyle>
            <a:lvl1pPr>
              <a:defRPr sz="10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321</Words>
  <Application>Microsoft Macintosh PowerPoint</Application>
  <PresentationFormat>Custom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Helvetica Light</vt:lpstr>
      <vt:lpstr>Helvetica Neue</vt:lpstr>
      <vt:lpstr>Black</vt:lpstr>
      <vt:lpstr>BoozyAnalytics A Real-Time Mobile Survey of Alcohol Use and Sexual Consent in Social Research Participants</vt:lpstr>
      <vt:lpstr>AGENDA</vt:lpstr>
      <vt:lpstr>Background</vt:lpstr>
      <vt:lpstr>Motivation?</vt:lpstr>
      <vt:lpstr>Timeline</vt:lpstr>
      <vt:lpstr>PowerPoint Presentation</vt:lpstr>
      <vt:lpstr>BoozyMeter Updates</vt:lpstr>
      <vt:lpstr>Basic Features of BoozyAnalytics</vt:lpstr>
      <vt:lpstr>DEMO</vt:lpstr>
      <vt:lpstr>Platform</vt:lpstr>
      <vt:lpstr>Technical Challenges</vt:lpstr>
      <vt:lpstr>Challenge 1</vt:lpstr>
      <vt:lpstr>Challenge 2: </vt:lpstr>
      <vt:lpstr>Further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BoozyAnalytics A Real-Time Mobile Survey of Alcohol Use and Sexual Consent in Social Research Participants</dc:title>
  <cp:lastModifiedBy>Samiksha Mailarpwar</cp:lastModifiedBy>
  <cp:revision>12</cp:revision>
  <dcterms:modified xsi:type="dcterms:W3CDTF">2018-05-08T01:55:57Z</dcterms:modified>
</cp:coreProperties>
</file>